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6858000" cx="12192000"/>
  <p:notesSz cx="6858000" cy="9144000"/>
  <p:embeddedFontLst>
    <p:embeddedFont>
      <p:font typeface="Proxima Nova"/>
      <p:bold r:id="rId57"/>
      <p:boldItalic r:id="rId58"/>
    </p:embeddedFont>
    <p:embeddedFont>
      <p:font typeface="Roboto Mon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Mono-boldItalic.fntdata"/><Relationship Id="rId61" Type="http://schemas.openxmlformats.org/officeDocument/2006/relationships/font" Target="fonts/RobotoMon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on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ProximaNova-bold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obotoMono-regular.fntdata"/><Relationship Id="rId14" Type="http://schemas.openxmlformats.org/officeDocument/2006/relationships/slide" Target="slides/slide10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ndroid.com/jetpack/compose" TargetMode="External"/><Relationship Id="rId3" Type="http://schemas.openxmlformats.org/officeDocument/2006/relationships/hyperlink" Target="https://codelabs.developers.google.com/codelabs/jetpack-compose-basics/#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ndroid.com/studio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3be4acb4a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3be4acb4a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deee39367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9deee39367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deee39367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9deee39367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deee39367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9deee39367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deee39367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9deee39367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3be4acb4a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3be4acb4a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e02a85cb8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9e02a85cb8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deee39367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9deee39367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deee39367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9deee39367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deee39367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9deee39367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e02a85c37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9e02a85c37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deee39367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- </a:t>
            </a:r>
            <a:r>
              <a:rPr lang="ru-RU" u="sng">
                <a:solidFill>
                  <a:schemeClr val="hlink"/>
                </a:solidFill>
                <a:hlinkClick r:id="rId2"/>
              </a:rPr>
              <a:t>https://developer.android.com/jetpack/compose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https://codelabs.developers.google.com/codelabs/jetpack-compose-basics/#0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9deee39367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deee39367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9deee39367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e02a85c37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9e02a85c37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e02a85cb8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e02a85cb8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e02a85c37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9e02a85c37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e02a85cb8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e02a85cb8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e02a85cb8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9e02a85cb8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e02a85cb8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9e02a85cb8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e02a85c3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9e02a85c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9e02a85cb8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9e02a85cb8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3be4acb4a_0_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3be4acb4a_0_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e02a85cb8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e02a85cb8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9e02a85cb8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9e02a85cb8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e02a85cb8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e02a85cb8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e02a85cb8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9e02a85cb8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e02a85cb8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9e02a85cb8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9e02a85cb8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9e02a85cb8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9de7a5d3c7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9de7a5d3c7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3be4acb4a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3be4acb4a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9e02a85cb8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9e02a85cb8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3be4acb4a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3be4acb4a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e02a85cb8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e02a85cb8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3be4acb4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3be4acb4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3be4acb4a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53be4acb4a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3be4acb4a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3be4acb4a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9e02a85cb8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9e02a85cb8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9e02a85cb8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9e02a85cb8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9e02a85cb8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9e02a85cb8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3be4acb4a_0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3be4acb4a_0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попробуем сделать смешанный урок. Есть те, кто не установил Android Studio?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Держите ссылку, ставьте - </a:t>
            </a:r>
            <a:r>
              <a:rPr lang="ru-RU" u="sng">
                <a:solidFill>
                  <a:schemeClr val="hlink"/>
                </a:solidFill>
                <a:hlinkClick r:id="rId2"/>
              </a:rPr>
              <a:t>https://developer.android.com/studio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endParaRPr/>
          </a:p>
        </p:txBody>
      </p:sp>
      <p:sp>
        <p:nvSpPr>
          <p:cNvPr id="286" name="Google Shape;28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9e02a85cb8_0_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9e02a85cb8_0_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3be4acb4a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3be4acb4a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deee39367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9deee39367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deee39367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Пользователь может перемещаться по разным приложениям (звонилка, смс и прочее)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Я запоминаю методы, так - что они составляют пары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16" name="Google Shape;316;g9deee39367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5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8" name="Google Shape;8;p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6" name="Google Shape;26;p2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11169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BAE40"/>
          </p15:clr>
        </p15:guide>
        <p15:guide id="2" orient="horz" pos="17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07" name="Google Shape;107;p11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108" name="Google Shape;108;p11"/>
          <p:cNvPicPr preferRelativeResize="0"/>
          <p:nvPr/>
        </p:nvPicPr>
        <p:blipFill rotWithShape="1">
          <a:blip r:embed="rId2">
            <a:alphaModFix/>
          </a:blip>
          <a:srcRect b="77678" l="45143" r="38530" t="5844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13" name="Google Shape;113;p12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15" name="Google Shape;115;p1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16" name="Google Shape;116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2" name="Google Shape;122;p1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23" name="Google Shape;123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29" name="Google Shape;129;p12"/>
          <p:cNvSpPr txBox="1"/>
          <p:nvPr/>
        </p:nvSpPr>
        <p:spPr>
          <a:xfrm>
            <a:off x="817872" y="2922101"/>
            <a:ext cx="4473661" cy="75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130" name="Google Shape;130;p12"/>
          <p:cNvSpPr txBox="1"/>
          <p:nvPr/>
        </p:nvSpPr>
        <p:spPr>
          <a:xfrm>
            <a:off x="830483" y="3685902"/>
            <a:ext cx="5984655" cy="1769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32" name="Google Shape;132;p1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26" y="2497249"/>
            <a:ext cx="2565332" cy="30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37" name="Google Shape;137;p1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8" name="Google Shape;138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4" name="Google Shape;144;p1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45" name="Google Shape;145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53" name="Google Shape;153;p14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56" name="Google Shape;156;p14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58" name="Google Shape;158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4" name="Google Shape;164;p14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5" name="Google Shape;165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006" y="1980562"/>
            <a:ext cx="4951114" cy="607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73" name="Google Shape;173;p15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15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76" name="Google Shape;176;p15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77" name="Google Shape;177;p15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78" name="Google Shape;178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4" name="Google Shape;184;p15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85" name="Google Shape;185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9" name="Google Shape;189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532889"/>
            <a:ext cx="2255993" cy="28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96" name="Google Shape;196;p16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97" name="Google Shape;197;p16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98" name="Google Shape;198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4" name="Google Shape;204;p16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5" name="Google Shape;205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11" name="Google Shape;21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3187" y="2416919"/>
            <a:ext cx="1841486" cy="41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212" name="Google Shape;212;p16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1090">
            <a:off x="278202" y="2345788"/>
            <a:ext cx="5049832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Титульный лист">
  <p:cSld name="8_Титульный лист">
    <p:bg>
      <p:bgPr>
        <a:solidFill>
          <a:srgbClr val="F5F6F6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17" name="Google Shape;217;p17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19" name="Google Shape;219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5" name="Google Shape;225;p17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26" name="Google Shape;226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232" name="Google Shape;232;p1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00" y="539496"/>
            <a:ext cx="3134451" cy="14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35" name="Google Shape;235;p1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38" name="Google Shape;238;p18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39" name="Google Shape;239;p18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40" name="Google Shape;240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" name="Google Shape;245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6" name="Google Shape;246;p18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47" name="Google Shape;247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93" y="2500827"/>
            <a:ext cx="1473146" cy="19049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8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4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итульный лист">
  <p:cSld name="7_Титульный лист">
    <p:bg>
      <p:bgPr>
        <a:solidFill>
          <a:srgbClr val="F5F6F6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0" name="Google Shape;30;p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3" name="Google Shape;33;p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35" name="Google Shape;35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42" name="Google Shape;42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8" name="Google Shape;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22053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3" name="Google Shape;53;p4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" name="Google Shape;54;p4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55" name="Google Shape;55;p4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58" name="Google Shape;58;p5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b="2442" l="0" r="0" t="0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5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19954" l="0" r="0" t="14761"/>
          <a:stretch/>
        </p:blipFill>
        <p:spPr>
          <a:xfrm>
            <a:off x="0" y="0"/>
            <a:ext cx="67376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69" name="Google Shape;69;p6"/>
          <p:cNvPicPr preferRelativeResize="0"/>
          <p:nvPr/>
        </p:nvPicPr>
        <p:blipFill rotWithShape="1">
          <a:blip r:embed="rId3">
            <a:alphaModFix/>
          </a:blip>
          <a:srcRect b="34187" l="67073" r="26243" t="10701"/>
          <a:stretch/>
        </p:blipFill>
        <p:spPr>
          <a:xfrm rot="-5400000">
            <a:off x="8770924" y="-2674922"/>
            <a:ext cx="746154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74" name="Google Shape;74;p7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75" name="Google Shape;75;p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2" name="Google Shape;82;p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3" name="Google Shape;83;p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idx="1" type="body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8" name="Google Shape;88;p9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9" name="Google Shape;89;p9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" name="Google Shape;93;p10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95" name="Google Shape;95;p10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8" name="Google Shape;98;p10"/>
          <p:cNvSpPr txBox="1"/>
          <p:nvPr/>
        </p:nvSpPr>
        <p:spPr>
          <a:xfrm>
            <a:off x="7052578" y="1201712"/>
            <a:ext cx="1382355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0"/>
          <p:cNvSpPr txBox="1"/>
          <p:nvPr>
            <p:ph idx="4" type="body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" name="Google Shape;100;p10"/>
          <p:cNvSpPr txBox="1"/>
          <p:nvPr/>
        </p:nvSpPr>
        <p:spPr>
          <a:xfrm>
            <a:off x="9039462" y="1201712"/>
            <a:ext cx="2615636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09.11.20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0"/>
          <p:cNvSpPr txBox="1"/>
          <p:nvPr>
            <p:ph idx="5" type="body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>
            <a:off x="982568" y="4884407"/>
            <a:ext cx="4150539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0"/>
          <p:cNvSpPr txBox="1"/>
          <p:nvPr>
            <p:ph idx="6" type="body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4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gif"/><Relationship Id="rId4" Type="http://schemas.openxmlformats.org/officeDocument/2006/relationships/image" Target="../media/image63.gif"/><Relationship Id="rId5" Type="http://schemas.openxmlformats.org/officeDocument/2006/relationships/image" Target="../media/image51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gif"/><Relationship Id="rId4" Type="http://schemas.openxmlformats.org/officeDocument/2006/relationships/image" Target="../media/image64.gif"/><Relationship Id="rId5" Type="http://schemas.openxmlformats.org/officeDocument/2006/relationships/image" Target="../media/image59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1436693" y="524356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Клещин </a:t>
            </a:r>
            <a:r>
              <a:rPr lang="ru-RU"/>
              <a:t>Никита</a:t>
            </a:r>
            <a:endParaRPr/>
          </a:p>
        </p:txBody>
      </p:sp>
      <p:sp>
        <p:nvSpPr>
          <p:cNvPr id="262" name="Google Shape;262;p20"/>
          <p:cNvSpPr txBox="1"/>
          <p:nvPr>
            <p:ph idx="2" type="body"/>
          </p:nvPr>
        </p:nvSpPr>
        <p:spPr>
          <a:xfrm>
            <a:off x="1436700" y="3366225"/>
            <a:ext cx="58008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</a:t>
            </a:r>
            <a:r>
              <a:rPr lang="ru-RU"/>
              <a:t>нтерфейс. Ресурсы. Списки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idx="2" type="body"/>
          </p:nvPr>
        </p:nvSpPr>
        <p:spPr>
          <a:xfrm>
            <a:off x="982569" y="3151476"/>
            <a:ext cx="3458400" cy="14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Структура проекта</a:t>
            </a:r>
            <a:endParaRPr/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919" y="538150"/>
            <a:ext cx="3228975" cy="57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Код Activity</a:t>
            </a:r>
            <a:endParaRPr/>
          </a:p>
        </p:txBody>
      </p:sp>
      <p:sp>
        <p:nvSpPr>
          <p:cNvPr id="333" name="Google Shape;333;p3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4" name="Google Shape;334;p30"/>
          <p:cNvSpPr txBox="1"/>
          <p:nvPr/>
        </p:nvSpPr>
        <p:spPr>
          <a:xfrm>
            <a:off x="872275" y="1612425"/>
            <a:ext cx="6086100" cy="20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AppCompatActivity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@Override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onCreate(Bundle savedInstanceState) {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setContentView(</a:t>
            </a:r>
            <a:r>
              <a:rPr lang="ru-RU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.layout.activity_main);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5494425" y="3788375"/>
            <a:ext cx="5765400" cy="20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: AppCompatActivity() {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onCreate(savedInstanceState: Bundle?) {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setContentView(</a:t>
            </a:r>
            <a:r>
              <a:rPr lang="ru-RU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.layout.activity_main)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6" name="Google Shape;3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638" y="3832119"/>
            <a:ext cx="2245386" cy="1871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350" y="1752800"/>
            <a:ext cx="2313975" cy="11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idx="1" type="body"/>
          </p:nvPr>
        </p:nvSpPr>
        <p:spPr>
          <a:xfrm>
            <a:off x="982571" y="1978550"/>
            <a:ext cx="48027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По канонам xml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Tag </a:t>
            </a:r>
            <a:r>
              <a:rPr lang="ru-RU"/>
              <a:t>- это обычно название View</a:t>
            </a:r>
            <a:endParaRPr/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Есть еще спец-тэги</a:t>
            </a:r>
            <a:endParaRPr sz="2000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Attribute - это параметры для VIew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Element - это дочерний компонент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3" name="Google Shape;343;p3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Верстка. Интерфейс же</a:t>
            </a:r>
            <a:endParaRPr/>
          </a:p>
        </p:txBody>
      </p:sp>
      <p:sp>
        <p:nvSpPr>
          <p:cNvPr id="344" name="Google Shape;344;p3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125" y="1544276"/>
            <a:ext cx="5443375" cy="40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idx="1" type="body"/>
          </p:nvPr>
        </p:nvSpPr>
        <p:spPr>
          <a:xfrm>
            <a:off x="982575" y="1978550"/>
            <a:ext cx="36396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Мы рассказываем системе: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Что мы за приложение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Какие компоненты у нас есть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 к ним обращаться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Специфику компонентов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Какие фичи системы хотим использовать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Какие фичи предоставляем</a:t>
            </a:r>
            <a:endParaRPr/>
          </a:p>
        </p:txBody>
      </p:sp>
      <p:sp>
        <p:nvSpPr>
          <p:cNvPr id="351" name="Google Shape;351;p3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Надо регистрироваться в AndroidManifest</a:t>
            </a:r>
            <a:endParaRPr/>
          </a:p>
        </p:txBody>
      </p:sp>
      <p:sp>
        <p:nvSpPr>
          <p:cNvPr id="352" name="Google Shape;352;p3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776" y="1798901"/>
            <a:ext cx="6815133" cy="41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idx="1" type="body"/>
          </p:nvPr>
        </p:nvSpPr>
        <p:spPr>
          <a:xfrm>
            <a:off x="982575" y="1978550"/>
            <a:ext cx="7048500" cy="17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Код прошел стандартные пути ада: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Компиляции в dex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Упаковка в APK (или AAB)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Установка на устройство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Приложение запустилось системой (не без помощи)</a:t>
            </a:r>
            <a:endParaRPr/>
          </a:p>
        </p:txBody>
      </p:sp>
      <p:sp>
        <p:nvSpPr>
          <p:cNvPr id="359" name="Google Shape;359;p3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Запускаем, смотрим</a:t>
            </a:r>
            <a:endParaRPr/>
          </a:p>
        </p:txBody>
      </p:sp>
      <p:sp>
        <p:nvSpPr>
          <p:cNvPr id="360" name="Google Shape;360;p3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61" name="Google Shape;3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250" y="838751"/>
            <a:ext cx="3005999" cy="557779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3"/>
          <p:cNvSpPr txBox="1"/>
          <p:nvPr/>
        </p:nvSpPr>
        <p:spPr>
          <a:xfrm>
            <a:off x="671775" y="3749750"/>
            <a:ext cx="7842600" cy="21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Run: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Launching </a:t>
            </a:r>
            <a:r>
              <a:rPr lang="ru-RU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'app'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 samsung </a:t>
            </a:r>
            <a:r>
              <a:rPr lang="ru-RU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ru-RU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A530F</a:t>
            </a: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 adb shell am start \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-n </a:t>
            </a:r>
            <a:r>
              <a:rPr lang="ru-RU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"ru.example.application/ru.example.myapplication.MainActivity"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-a android.intent.action.</a:t>
            </a:r>
            <a:r>
              <a:rPr lang="ru-RU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-c android.intent.category.</a:t>
            </a:r>
            <a:r>
              <a:rPr lang="ru-RU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LAUNCHER</a:t>
            </a:r>
            <a:endParaRPr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>
            <p:ph idx="1" type="body"/>
          </p:nvPr>
        </p:nvSpPr>
        <p:spPr>
          <a:xfrm>
            <a:off x="982571" y="1978550"/>
            <a:ext cx="4662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Explicit intent</a:t>
            </a:r>
            <a:r>
              <a:rPr lang="ru-RU"/>
              <a:t> - Явное “намерение”. Указываем класс, к которому хотим обратиться.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</a:rPr>
              <a:t>Implicit </a:t>
            </a:r>
            <a:r>
              <a:rPr b="1" lang="ru-RU">
                <a:solidFill>
                  <a:schemeClr val="dk1"/>
                </a:solidFill>
              </a:rPr>
              <a:t>intent</a:t>
            </a:r>
            <a:r>
              <a:rPr lang="ru-RU">
                <a:solidFill>
                  <a:schemeClr val="dk1"/>
                </a:solidFill>
              </a:rPr>
              <a:t> - Неявное “намерение”. Указываем данные, а далее система собирает список обработчиков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Intent</a:t>
            </a:r>
            <a:endParaRPr/>
          </a:p>
        </p:txBody>
      </p:sp>
      <p:sp>
        <p:nvSpPr>
          <p:cNvPr id="369" name="Google Shape;369;p3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70" name="Google Shape;370;p34"/>
          <p:cNvSpPr txBox="1"/>
          <p:nvPr/>
        </p:nvSpPr>
        <p:spPr>
          <a:xfrm>
            <a:off x="6008925" y="4010375"/>
            <a:ext cx="58503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AutoNum type="arabicPeriod"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(Intent.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ACTION_VIEW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Uri.parse(url));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AutoNum type="arabicPeriod"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(FirstActivity.this, SecondActivity.class);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AutoNum type="arabicPeriod"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(Intent.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ACTION_SEND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.setType(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"image/png"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.putExtra(Intent.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EXTRA_STREAM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screenshotUri);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AutoNum type="arabicPeriod"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(Intent.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ACTION_CALL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.setData(Uri.parse(</a:t>
            </a:r>
            <a:r>
              <a:rPr lang="ru-RU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"tel:555–555–5555"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1" name="Google Shape;3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189" y="732653"/>
            <a:ext cx="4494375" cy="28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/>
          <p:nvPr>
            <p:ph idx="1" type="body"/>
          </p:nvPr>
        </p:nvSpPr>
        <p:spPr>
          <a:xfrm>
            <a:off x="982575" y="1612425"/>
            <a:ext cx="50796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b="1" lang="ru-RU" sz="1800"/>
              <a:t>Back Stack</a:t>
            </a:r>
            <a:r>
              <a:rPr lang="ru-RU" sz="1800"/>
              <a:t> имеет стратегию </a:t>
            </a:r>
            <a:r>
              <a:rPr b="1" lang="ru-RU" sz="1800"/>
              <a:t>L</a:t>
            </a:r>
            <a:r>
              <a:rPr b="1" lang="ru-RU" sz="1800"/>
              <a:t>IFO</a:t>
            </a:r>
            <a:endParaRPr b="1"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 sz="1800"/>
              <a:t>Атрибут launchMode: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standard</a:t>
            </a:r>
            <a:r>
              <a:rPr lang="ru-RU" sz="1800"/>
              <a:t> - Новый экземпляр при каждом запуске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singleTop</a:t>
            </a:r>
            <a:r>
              <a:rPr lang="ru-RU" sz="1800"/>
              <a:t> - Новый экземпляр, когда </a:t>
            </a:r>
            <a:r>
              <a:rPr b="1" lang="ru-RU" sz="1800"/>
              <a:t>Activity</a:t>
            </a:r>
            <a:r>
              <a:rPr lang="ru-RU" sz="1800"/>
              <a:t> не на вершине стека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singleTask</a:t>
            </a:r>
            <a:r>
              <a:rPr lang="ru-RU" sz="1800"/>
              <a:t> - Если </a:t>
            </a:r>
            <a:r>
              <a:rPr b="1" lang="ru-RU" sz="1800"/>
              <a:t>Activity</a:t>
            </a:r>
            <a:r>
              <a:rPr lang="ru-RU" sz="1800"/>
              <a:t> не создана, то будет создана в новом </a:t>
            </a:r>
            <a:r>
              <a:rPr b="1" lang="ru-RU" sz="1800"/>
              <a:t>Task</a:t>
            </a:r>
            <a:r>
              <a:rPr lang="ru-RU" sz="1800"/>
              <a:t>-е. Иначе - она поднимется из старого </a:t>
            </a:r>
            <a:r>
              <a:rPr b="1" lang="ru-RU" sz="1800"/>
              <a:t>Task</a:t>
            </a:r>
            <a:r>
              <a:rPr lang="ru-RU" sz="1800"/>
              <a:t>, а все что выше нее, в </a:t>
            </a:r>
            <a:r>
              <a:rPr b="1" lang="ru-RU" sz="1800"/>
              <a:t>Stack</a:t>
            </a:r>
            <a:r>
              <a:rPr lang="ru-RU" sz="1800"/>
              <a:t>-е, очистится.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singleInstance</a:t>
            </a:r>
            <a:r>
              <a:rPr lang="ru-RU" sz="1800"/>
              <a:t> - Существует всегда в отдельном </a:t>
            </a:r>
            <a:r>
              <a:rPr b="1" lang="ru-RU" sz="1800"/>
              <a:t>Task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 sz="1600"/>
              <a:t>*Если </a:t>
            </a:r>
            <a:r>
              <a:rPr b="1" lang="ru-RU" sz="1600"/>
              <a:t>Activity</a:t>
            </a:r>
            <a:r>
              <a:rPr lang="ru-RU" sz="1600"/>
              <a:t> </a:t>
            </a:r>
            <a:r>
              <a:rPr lang="ru-RU" sz="1600"/>
              <a:t>переиспользуется</a:t>
            </a:r>
            <a:r>
              <a:rPr lang="ru-RU" sz="1600"/>
              <a:t>, то у нее вызывается метод </a:t>
            </a:r>
            <a:r>
              <a:rPr b="1" lang="ru-RU" sz="1600"/>
              <a:t>onNewIntent()</a:t>
            </a:r>
            <a:r>
              <a:rPr lang="ru-RU" sz="1600"/>
              <a:t>, вместо </a:t>
            </a:r>
            <a:r>
              <a:rPr b="1" lang="ru-RU" sz="1600"/>
              <a:t>onCreate()</a:t>
            </a:r>
            <a:endParaRPr b="1" sz="1600"/>
          </a:p>
        </p:txBody>
      </p:sp>
      <p:sp>
        <p:nvSpPr>
          <p:cNvPr id="377" name="Google Shape;377;p3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Tasks and Back Stack</a:t>
            </a:r>
            <a:endParaRPr/>
          </a:p>
        </p:txBody>
      </p:sp>
      <p:sp>
        <p:nvSpPr>
          <p:cNvPr id="378" name="Google Shape;378;p3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450" y="1496174"/>
            <a:ext cx="5457925" cy="17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687" y="3407574"/>
            <a:ext cx="4745449" cy="26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idx="1" type="body"/>
          </p:nvPr>
        </p:nvSpPr>
        <p:spPr>
          <a:xfrm>
            <a:off x="1652426" y="4997915"/>
            <a:ext cx="5799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И их наследники</a:t>
            </a:r>
            <a:endParaRPr/>
          </a:p>
        </p:txBody>
      </p:sp>
      <p:sp>
        <p:nvSpPr>
          <p:cNvPr id="386" name="Google Shape;386;p36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View, ViewGroup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Как выглядит верстка</a:t>
            </a:r>
            <a:endParaRPr/>
          </a:p>
        </p:txBody>
      </p:sp>
      <p:sp>
        <p:nvSpPr>
          <p:cNvPr id="392" name="Google Shape;392;p3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93" name="Google Shape;3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350" y="2265772"/>
            <a:ext cx="7618049" cy="34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50" y="282749"/>
            <a:ext cx="5752100" cy="17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Построение верстки</a:t>
            </a:r>
            <a:r>
              <a:rPr lang="ru-RU"/>
              <a:t> - code vs xml</a:t>
            </a:r>
            <a:endParaRPr/>
          </a:p>
        </p:txBody>
      </p:sp>
      <p:sp>
        <p:nvSpPr>
          <p:cNvPr id="400" name="Google Shape;400;p3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01" name="Google Shape;401;p38"/>
          <p:cNvSpPr txBox="1"/>
          <p:nvPr/>
        </p:nvSpPr>
        <p:spPr>
          <a:xfrm>
            <a:off x="590100" y="2801625"/>
            <a:ext cx="35229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&lt;?xml version="1.0" encoding="utf-8"?&gt;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androidx.constraintlayout.widget.ConstraintLayout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xmlns:android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http://schemas.android.com/apk/res/android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xmlns:app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http://schemas.android.com/apk/res-auto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xmlns:tools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http://schemas.android.com/tools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tools:context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wrap_content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wrap_content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android:text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Hello World!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app:layout_constraintBottom_toBottomOf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app:layout_constraintLeft_toLeftOf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app:layout_constraintRight_toRightOf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app:layout_constraintTop_toTopOf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androidx.constraintlayout.widget.ConstraintLayout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38"/>
          <p:cNvSpPr txBox="1"/>
          <p:nvPr/>
        </p:nvSpPr>
        <p:spPr>
          <a:xfrm>
            <a:off x="4044000" y="2766525"/>
            <a:ext cx="3618600" cy="2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TextView text = </a:t>
            </a: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text.setText(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"Hello World!"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ConstraintLayout layout = </a:t>
            </a: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ConstraintLayout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layout.addView(text);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ConstraintLayout.LayoutParams params = ((ConstraintLayout.LayoutParams) text.getLayoutParams());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params.topToTop = ConstraintLayout.LayoutParams.</a:t>
            </a:r>
            <a:r>
              <a:rPr lang="ru-RU" sz="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PARENT_ID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params.bottomToBottom = ConstraintLayout.LayoutParams.</a:t>
            </a:r>
            <a:r>
              <a:rPr lang="ru-RU" sz="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PARENT_ID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params.leftToLeft = ConstraintLayout.LayoutParams.</a:t>
            </a:r>
            <a:r>
              <a:rPr lang="ru-RU" sz="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PARENT_ID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params.rightToRight = ConstraintLayout.LayoutParams.</a:t>
            </a:r>
            <a:r>
              <a:rPr lang="ru-RU" sz="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PARENT_ID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setContentView(layout);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025" y="1612425"/>
            <a:ext cx="2313975" cy="11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838" y="1255331"/>
            <a:ext cx="2245386" cy="187115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 txBox="1"/>
          <p:nvPr/>
        </p:nvSpPr>
        <p:spPr>
          <a:xfrm>
            <a:off x="7662600" y="2766525"/>
            <a:ext cx="45870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val text = TextView(</a:t>
            </a: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).apply {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text = </a:t>
            </a:r>
            <a:r>
              <a:rPr lang="ru-RU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"Hello World!"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val layout = ConstraintLayout(</a:t>
            </a: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).apply {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addView(text)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(text.layoutParams </a:t>
            </a:r>
            <a:r>
              <a:rPr lang="ru-RU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ConstraintLayout.LayoutParams).apply {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topToTop = ConstraintLayout.LayoutParams.</a:t>
            </a:r>
            <a:r>
              <a:rPr lang="ru-RU" sz="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PARENT_ID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bottomToBottom = ConstraintLayout.LayoutParams.</a:t>
            </a:r>
            <a:r>
              <a:rPr lang="ru-RU" sz="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PARENT_ID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leftToLeft = ConstraintLayout.LayoutParams.</a:t>
            </a:r>
            <a:r>
              <a:rPr lang="ru-RU" sz="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PARENT_ID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rightToRight = ConstraintLayout.LayoutParams.</a:t>
            </a:r>
            <a:r>
              <a:rPr lang="ru-RU" sz="7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PARENT_ID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setContentView(layout)</a:t>
            </a:r>
            <a:endParaRPr sz="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6" name="Google Shape;40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475" y="1770225"/>
            <a:ext cx="2245373" cy="873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отметиться</a:t>
            </a:r>
            <a:br>
              <a:rPr lang="ru-RU"/>
            </a:br>
            <a:r>
              <a:rPr lang="ru-RU"/>
              <a:t>на портале</a:t>
            </a:r>
            <a:endParaRPr/>
          </a:p>
        </p:txBody>
      </p:sp>
      <p:sp>
        <p:nvSpPr>
          <p:cNvPr id="269" name="Google Shape;269;p2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Парсер xml - LayoutInflater</a:t>
            </a:r>
            <a:endParaRPr/>
          </a:p>
        </p:txBody>
      </p:sp>
      <p:sp>
        <p:nvSpPr>
          <p:cNvPr id="412" name="Google Shape;412;p3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13" name="Google Shape;413;p39"/>
          <p:cNvSpPr txBox="1"/>
          <p:nvPr/>
        </p:nvSpPr>
        <p:spPr>
          <a:xfrm>
            <a:off x="657825" y="1684113"/>
            <a:ext cx="5913600" cy="4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setContentView(View v)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ensureSubDecor();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ViewGroup contentParent = mSubDecor.findViewById(android.</a:t>
            </a:r>
            <a:r>
              <a:rPr lang="ru-RU" sz="1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.id.content);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contentParent.removeAllViews();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contentParent.addView(v);</a:t>
            </a:r>
            <a:endParaRPr b="1"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mAppCompatWindowCallback.getWrapped().onContentChanged();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setContentView(int resId)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ensureSubDecor();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ViewGroup contentParent = mSubDecor.findViewById(android.</a:t>
            </a:r>
            <a:r>
              <a:rPr lang="ru-RU" sz="1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.id.content);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contentParent.removeAllViews();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LayoutInflater.</a:t>
            </a:r>
            <a:r>
              <a:rPr b="1"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1"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(mContext).inflate(resId, contentParent);</a:t>
            </a:r>
            <a:endParaRPr b="1"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mAppCompatWindowCallback.getWrapped().onContentChanged();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275" y="1263451"/>
            <a:ext cx="5052800" cy="48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Code only with Jetpack Compose (in alpha!)</a:t>
            </a:r>
            <a:endParaRPr/>
          </a:p>
        </p:txBody>
      </p:sp>
      <p:sp>
        <p:nvSpPr>
          <p:cNvPr id="420" name="Google Shape;420;p4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21" name="Google Shape;4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33" y="1612419"/>
            <a:ext cx="8928145" cy="4327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982575" y="1612425"/>
            <a:ext cx="7316100" cy="4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 sz="1800"/>
              <a:t>И у него есть “жизненный цикл”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onMeasure</a:t>
            </a:r>
            <a:r>
              <a:rPr b="1" lang="ru-RU" sz="1800"/>
              <a:t>(</a:t>
            </a:r>
            <a:r>
              <a:rPr lang="ru-RU" sz="1800"/>
              <a:t>specs</a:t>
            </a:r>
            <a:r>
              <a:rPr b="1" lang="ru-RU" sz="1800"/>
              <a:t>)</a:t>
            </a:r>
            <a:r>
              <a:rPr lang="ru-RU" sz="1800"/>
              <a:t> - определить размеры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onLayout </a:t>
            </a:r>
            <a:r>
              <a:rPr lang="ru-RU" sz="1800"/>
              <a:t>- назначить размеры и положения всем детям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onSizeChanged </a:t>
            </a:r>
            <a:r>
              <a:rPr lang="ru-RU" sz="1800"/>
              <a:t>- вызывается при изменении размеров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onDraw </a:t>
            </a:r>
            <a:r>
              <a:rPr lang="ru-RU" sz="1800"/>
              <a:t>- отрисовка своего контента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-RU" sz="1800">
                <a:solidFill>
                  <a:schemeClr val="dk1"/>
                </a:solidFill>
              </a:rPr>
              <a:t>onFinishInflate </a:t>
            </a:r>
            <a:r>
              <a:rPr lang="ru-RU" sz="1800">
                <a:solidFill>
                  <a:schemeClr val="dk1"/>
                </a:solidFill>
              </a:rPr>
              <a:t>- вызывается после инициализации из </a:t>
            </a:r>
            <a:r>
              <a:rPr b="1" lang="ru-RU" sz="1800">
                <a:solidFill>
                  <a:schemeClr val="dk1"/>
                </a:solidFill>
              </a:rPr>
              <a:t>XML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-RU" sz="1800">
                <a:solidFill>
                  <a:schemeClr val="dk1"/>
                </a:solidFill>
              </a:rPr>
              <a:t>onAttachedToWindow </a:t>
            </a:r>
            <a:r>
              <a:rPr lang="ru-RU" sz="1800">
                <a:solidFill>
                  <a:schemeClr val="dk1"/>
                </a:solidFill>
              </a:rPr>
              <a:t>- </a:t>
            </a:r>
            <a:r>
              <a:rPr b="1" lang="ru-RU" sz="1800">
                <a:solidFill>
                  <a:schemeClr val="dk1"/>
                </a:solidFill>
              </a:rPr>
              <a:t>View </a:t>
            </a:r>
            <a:r>
              <a:rPr lang="ru-RU" sz="1800">
                <a:solidFill>
                  <a:schemeClr val="dk1"/>
                </a:solidFill>
              </a:rPr>
              <a:t>присоединилась к окну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-RU" sz="1800">
                <a:solidFill>
                  <a:schemeClr val="dk1"/>
                </a:solidFill>
              </a:rPr>
              <a:t>onDetachedFromWindow </a:t>
            </a:r>
            <a:r>
              <a:rPr lang="ru-RU" sz="1800">
                <a:solidFill>
                  <a:schemeClr val="dk1"/>
                </a:solidFill>
              </a:rPr>
              <a:t>- </a:t>
            </a:r>
            <a:r>
              <a:rPr b="1" lang="ru-RU" sz="1800">
                <a:solidFill>
                  <a:schemeClr val="dk1"/>
                </a:solidFill>
              </a:rPr>
              <a:t>View </a:t>
            </a:r>
            <a:r>
              <a:rPr lang="ru-RU" sz="1800">
                <a:solidFill>
                  <a:schemeClr val="dk1"/>
                </a:solidFill>
              </a:rPr>
              <a:t>отсоединилась от окна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-RU" sz="1800">
                <a:solidFill>
                  <a:schemeClr val="dk1"/>
                </a:solidFill>
              </a:rPr>
              <a:t>onSaveInstanceState </a:t>
            </a:r>
            <a:r>
              <a:rPr lang="ru-RU" sz="1800">
                <a:solidFill>
                  <a:schemeClr val="dk1"/>
                </a:solidFill>
              </a:rPr>
              <a:t>- сохранить состояние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-RU" sz="1800">
                <a:solidFill>
                  <a:schemeClr val="dk1"/>
                </a:solidFill>
              </a:rPr>
              <a:t>onRestoreInstanceState </a:t>
            </a:r>
            <a:r>
              <a:rPr lang="ru-RU" sz="1800">
                <a:solidFill>
                  <a:schemeClr val="dk1"/>
                </a:solidFill>
              </a:rPr>
              <a:t>- восстановить состояние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 sz="1800"/>
              <a:t>Важные методы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invalidate </a:t>
            </a:r>
            <a:r>
              <a:rPr lang="ru-RU" sz="1800"/>
              <a:t>- когда надо перерисовать контент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requestLayout </a:t>
            </a:r>
            <a:r>
              <a:rPr lang="ru-RU" sz="1800"/>
              <a:t>- когда надо переопределить размеры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 sz="1800"/>
              <a:t>set/getLayoutParams</a:t>
            </a:r>
            <a:r>
              <a:rPr lang="ru-RU" sz="1800"/>
              <a:t> - Хранение родительских настроек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427" name="Google Shape;427;p4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View</a:t>
            </a:r>
            <a:endParaRPr/>
          </a:p>
        </p:txBody>
      </p:sp>
      <p:sp>
        <p:nvSpPr>
          <p:cNvPr id="428" name="Google Shape;428;p4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29" name="Google Shape;4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2400" y="788624"/>
            <a:ext cx="2900178" cy="544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/>
          <p:nvPr>
            <p:ph idx="1" type="body"/>
          </p:nvPr>
        </p:nvSpPr>
        <p:spPr>
          <a:xfrm>
            <a:off x="982576" y="1556550"/>
            <a:ext cx="51255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Наследник </a:t>
            </a:r>
            <a:r>
              <a:rPr b="1" lang="ru-RU"/>
              <a:t>View</a:t>
            </a:r>
            <a:endParaRPr b="1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Может вмещать в себя другие </a:t>
            </a:r>
            <a:r>
              <a:rPr b="1" lang="ru-RU"/>
              <a:t>View </a:t>
            </a:r>
            <a:r>
              <a:rPr lang="ru-RU"/>
              <a:t>и </a:t>
            </a:r>
            <a:r>
              <a:rPr b="1" lang="ru-RU"/>
              <a:t>ViewGroup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Логика размещения детей прописывается в </a:t>
            </a:r>
            <a:r>
              <a:rPr b="1" lang="ru-RU">
                <a:solidFill>
                  <a:schemeClr val="dk1"/>
                </a:solidFill>
              </a:rPr>
              <a:t>onMeasure </a:t>
            </a:r>
            <a:r>
              <a:rPr lang="ru-RU">
                <a:solidFill>
                  <a:schemeClr val="dk1"/>
                </a:solidFill>
              </a:rPr>
              <a:t>и </a:t>
            </a:r>
            <a:r>
              <a:rPr b="1" lang="ru-RU">
                <a:solidFill>
                  <a:schemeClr val="dk1"/>
                </a:solidFill>
              </a:rPr>
              <a:t>onLayout</a:t>
            </a:r>
            <a:endParaRPr b="1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Использует </a:t>
            </a:r>
            <a:r>
              <a:rPr b="1" lang="ru-RU"/>
              <a:t>LayoutParams</a:t>
            </a:r>
            <a:r>
              <a:rPr lang="ru-RU"/>
              <a:t> для управления настройками своих детей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Добавлены методы для работы с </a:t>
            </a:r>
            <a:r>
              <a:rPr b="1" lang="ru-RU"/>
              <a:t>LayoutParams </a:t>
            </a:r>
            <a:r>
              <a:rPr lang="ru-RU"/>
              <a:t>(</a:t>
            </a:r>
            <a:r>
              <a:rPr b="1" lang="ru-RU"/>
              <a:t>checkLayoutParams</a:t>
            </a:r>
            <a:r>
              <a:rPr lang="ru-RU"/>
              <a:t>, </a:t>
            </a:r>
            <a:r>
              <a:rPr b="1" lang="ru-RU"/>
              <a:t>generateLayoutParams</a:t>
            </a:r>
            <a:r>
              <a:rPr lang="ru-RU"/>
              <a:t>)</a:t>
            </a:r>
            <a:endParaRPr/>
          </a:p>
        </p:txBody>
      </p:sp>
      <p:sp>
        <p:nvSpPr>
          <p:cNvPr id="435" name="Google Shape;435;p4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ViewGroup</a:t>
            </a:r>
            <a:endParaRPr/>
          </a:p>
        </p:txBody>
      </p:sp>
      <p:sp>
        <p:nvSpPr>
          <p:cNvPr id="436" name="Google Shape;436;p4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37" name="Google Shape;4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096" y="1556556"/>
            <a:ext cx="5562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/>
          <p:nvPr>
            <p:ph idx="1" type="body"/>
          </p:nvPr>
        </p:nvSpPr>
        <p:spPr>
          <a:xfrm>
            <a:off x="982575" y="2941880"/>
            <a:ext cx="37095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Множество наследников</a:t>
            </a:r>
            <a:endParaRPr/>
          </a:p>
        </p:txBody>
      </p:sp>
      <p:sp>
        <p:nvSpPr>
          <p:cNvPr id="443" name="Google Shape;443;p43"/>
          <p:cNvSpPr txBox="1"/>
          <p:nvPr>
            <p:ph idx="2" type="body"/>
          </p:nvPr>
        </p:nvSpPr>
        <p:spPr>
          <a:xfrm>
            <a:off x="6271264" y="462980"/>
            <a:ext cx="4797300" cy="25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View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TextView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EditText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ImageView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Button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...</a:t>
            </a:r>
            <a:endParaRPr/>
          </a:p>
        </p:txBody>
      </p:sp>
      <p:sp>
        <p:nvSpPr>
          <p:cNvPr id="444" name="Google Shape;444;p4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5" name="Google Shape;445;p43"/>
          <p:cNvSpPr txBox="1"/>
          <p:nvPr>
            <p:ph idx="3" type="body"/>
          </p:nvPr>
        </p:nvSpPr>
        <p:spPr>
          <a:xfrm>
            <a:off x="6271264" y="3875019"/>
            <a:ext cx="4797300" cy="25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ViewGroup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Toolbar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WebView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RelativeLayout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ScrollView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Основные ViewGroup</a:t>
            </a:r>
            <a:endParaRPr/>
          </a:p>
        </p:txBody>
      </p:sp>
      <p:sp>
        <p:nvSpPr>
          <p:cNvPr id="451" name="Google Shape;451;p4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52" name="Google Shape;452;p44"/>
          <p:cNvSpPr txBox="1"/>
          <p:nvPr/>
        </p:nvSpPr>
        <p:spPr>
          <a:xfrm>
            <a:off x="745050" y="3090475"/>
            <a:ext cx="23655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FrameLayout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Самый просто ViewGroup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 умеет позиционировать детей друг относительно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друга</a:t>
            </a:r>
            <a:endParaRPr/>
          </a:p>
        </p:txBody>
      </p:sp>
      <p:pic>
        <p:nvPicPr>
          <p:cNvPr id="453" name="Google Shape;4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00" y="1552038"/>
            <a:ext cx="19621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000" y="1528213"/>
            <a:ext cx="19621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2950" y="1528225"/>
            <a:ext cx="19621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5050" y="1528225"/>
            <a:ext cx="19621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 txBox="1"/>
          <p:nvPr/>
        </p:nvSpPr>
        <p:spPr>
          <a:xfrm>
            <a:off x="3331200" y="3090475"/>
            <a:ext cx="24717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LinearLayout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Располагает детей стэком. Но так же умеет давать размеры детям “по весу”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6023550" y="3090475"/>
            <a:ext cx="2471700" cy="27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RelativeLayout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Умеет позиционировать детей друг относительно друга с большим набором правил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44"/>
          <p:cNvSpPr txBox="1"/>
          <p:nvPr/>
        </p:nvSpPr>
        <p:spPr>
          <a:xfrm>
            <a:off x="8495250" y="3127050"/>
            <a:ext cx="2471700" cy="27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ConstraintLayout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Можно конструировать почти любые интерфейсы без дополнительной вложенности 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 txBox="1"/>
          <p:nvPr>
            <p:ph idx="1" type="body"/>
          </p:nvPr>
        </p:nvSpPr>
        <p:spPr>
          <a:xfrm>
            <a:off x="889270" y="655866"/>
            <a:ext cx="37095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Арибуты</a:t>
            </a:r>
            <a:endParaRPr/>
          </a:p>
        </p:txBody>
      </p:sp>
      <p:sp>
        <p:nvSpPr>
          <p:cNvPr id="465" name="Google Shape;465;p45"/>
          <p:cNvSpPr txBox="1"/>
          <p:nvPr>
            <p:ph idx="2" type="body"/>
          </p:nvPr>
        </p:nvSpPr>
        <p:spPr>
          <a:xfrm>
            <a:off x="5750200" y="462975"/>
            <a:ext cx="6174900" cy="27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Обычные атрибуты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Используются самой </a:t>
            </a:r>
            <a:r>
              <a:rPr b="1" lang="ru-RU"/>
              <a:t>View</a:t>
            </a:r>
            <a:r>
              <a:rPr lang="ru-RU"/>
              <a:t>.</a:t>
            </a:r>
            <a:endParaRPr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b="1" lang="ru-RU" sz="1900"/>
              <a:t>id </a:t>
            </a:r>
            <a:r>
              <a:rPr lang="ru-RU" sz="1900"/>
              <a:t>- идентификатор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ru-RU" sz="1900"/>
              <a:t>background </a:t>
            </a:r>
            <a:r>
              <a:rPr lang="ru-RU" sz="1900"/>
              <a:t>- фон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ru-RU" sz="1900"/>
              <a:t>riv_corner_radius </a:t>
            </a:r>
            <a:r>
              <a:rPr lang="ru-RU" sz="1900"/>
              <a:t>- радиус угла у кастомной </a:t>
            </a:r>
            <a:r>
              <a:rPr b="1" lang="ru-RU" sz="1900"/>
              <a:t>View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ru-RU" sz="1900"/>
              <a:t>src</a:t>
            </a:r>
            <a:r>
              <a:rPr lang="ru-RU" sz="1900"/>
              <a:t> - у </a:t>
            </a:r>
            <a:r>
              <a:rPr b="1" lang="ru-RU" sz="1900"/>
              <a:t>ImageVIew</a:t>
            </a:r>
            <a:r>
              <a:rPr lang="ru-RU" sz="1900"/>
              <a:t>, ссылка на картинку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ru-RU" sz="1900"/>
              <a:t>padding </a:t>
            </a:r>
            <a:r>
              <a:rPr lang="ru-RU" sz="1900"/>
              <a:t>- отступы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и так далее..</a:t>
            </a:r>
            <a:endParaRPr sz="1900"/>
          </a:p>
        </p:txBody>
      </p:sp>
      <p:sp>
        <p:nvSpPr>
          <p:cNvPr id="466" name="Google Shape;466;p4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67" name="Google Shape;467;p45"/>
          <p:cNvSpPr txBox="1"/>
          <p:nvPr>
            <p:ph idx="3" type="body"/>
          </p:nvPr>
        </p:nvSpPr>
        <p:spPr>
          <a:xfrm>
            <a:off x="5750200" y="3875025"/>
            <a:ext cx="6174900" cy="27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layout_*</a:t>
            </a:r>
            <a:r>
              <a:rPr lang="ru-RU"/>
              <a:t> атрибуты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верстке - назначаются дочерней </a:t>
            </a:r>
            <a:r>
              <a:rPr b="1" lang="ru-RU"/>
              <a:t>View</a:t>
            </a:r>
            <a:r>
              <a:rPr lang="ru-RU"/>
              <a:t>. Но “По договоренности” используются родителем.</a:t>
            </a:r>
            <a:endParaRPr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b="1" lang="ru-RU" sz="1900"/>
              <a:t>layout_width </a:t>
            </a:r>
            <a:r>
              <a:rPr lang="ru-RU" sz="1900"/>
              <a:t>- ширина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ru-RU" sz="1900"/>
              <a:t>layout_height </a:t>
            </a:r>
            <a:r>
              <a:rPr lang="ru-RU" sz="1900"/>
              <a:t>- высота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ru-RU" sz="1900"/>
              <a:t>layout_gravity </a:t>
            </a:r>
            <a:r>
              <a:rPr lang="ru-RU" sz="1900"/>
              <a:t>- “притяжение”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ru-RU" sz="1900"/>
              <a:t>layout_margin</a:t>
            </a:r>
            <a:r>
              <a:rPr lang="ru-RU" sz="1900"/>
              <a:t> - отступы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так далее..</a:t>
            </a:r>
            <a:endParaRPr/>
          </a:p>
        </p:txBody>
      </p:sp>
      <p:pic>
        <p:nvPicPr>
          <p:cNvPr id="468" name="Google Shape;4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275" y="1723316"/>
            <a:ext cx="3884300" cy="40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Их устройство и добыча</a:t>
            </a:r>
            <a:endParaRPr/>
          </a:p>
        </p:txBody>
      </p:sp>
      <p:sp>
        <p:nvSpPr>
          <p:cNvPr id="474" name="Google Shape;474;p46"/>
          <p:cNvSpPr txBox="1"/>
          <p:nvPr>
            <p:ph idx="2" type="body"/>
          </p:nvPr>
        </p:nvSpPr>
        <p:spPr>
          <a:xfrm>
            <a:off x="6096000" y="2976620"/>
            <a:ext cx="4866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Resources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/>
          <p:nvPr>
            <p:ph idx="1" type="body"/>
          </p:nvPr>
        </p:nvSpPr>
        <p:spPr>
          <a:xfrm>
            <a:off x="982579" y="1978550"/>
            <a:ext cx="25446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Все что касается </a:t>
            </a:r>
            <a:r>
              <a:rPr lang="ru-RU"/>
              <a:t>интерфейса</a:t>
            </a:r>
            <a:r>
              <a:rPr lang="ru-RU"/>
              <a:t>, стараемся хранить в ресурсах.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К ресурсам доступ можно получить через специальный класс - </a:t>
            </a:r>
            <a:r>
              <a:rPr b="1" lang="ru-RU">
                <a:solidFill>
                  <a:schemeClr val="dk1"/>
                </a:solidFill>
              </a:rPr>
              <a:t>Context</a:t>
            </a:r>
            <a:endParaRPr/>
          </a:p>
        </p:txBody>
      </p:sp>
      <p:sp>
        <p:nvSpPr>
          <p:cNvPr id="480" name="Google Shape;480;p4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Директория res</a:t>
            </a:r>
            <a:endParaRPr/>
          </a:p>
        </p:txBody>
      </p:sp>
      <p:sp>
        <p:nvSpPr>
          <p:cNvPr id="481" name="Google Shape;481;p4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624" y="1612425"/>
            <a:ext cx="8008127" cy="41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/>
          <p:nvPr>
            <p:ph idx="1" type="body"/>
          </p:nvPr>
        </p:nvSpPr>
        <p:spPr>
          <a:xfrm>
            <a:off x="982575" y="1612425"/>
            <a:ext cx="97263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Интерфейс к глобальной информации о среде приложения. Имплементацию интерфейса предоставляет сама система.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Контекст нужен для жизни многих важных компонентов системы. Там и для работы View (при помощи Context, View получает доступ к ресурсам).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ru-RU">
                <a:solidFill>
                  <a:schemeClr val="dk1"/>
                </a:solidFill>
              </a:rPr>
              <a:t>Application </a:t>
            </a:r>
            <a:r>
              <a:rPr lang="ru-RU">
                <a:solidFill>
                  <a:schemeClr val="dk1"/>
                </a:solidFill>
              </a:rPr>
              <a:t>- наследник контекста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ru-RU">
                <a:solidFill>
                  <a:schemeClr val="dk1"/>
                </a:solidFill>
              </a:rPr>
              <a:t>Service </a:t>
            </a:r>
            <a:r>
              <a:rPr lang="ru-RU">
                <a:solidFill>
                  <a:schemeClr val="dk1"/>
                </a:solidFill>
              </a:rPr>
              <a:t>- наследник контекста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ru-RU">
                <a:solidFill>
                  <a:schemeClr val="dk1"/>
                </a:solidFill>
              </a:rPr>
              <a:t>Activity </a:t>
            </a:r>
            <a:r>
              <a:rPr lang="ru-RU">
                <a:solidFill>
                  <a:schemeClr val="dk1"/>
                </a:solidFill>
              </a:rPr>
              <a:t>- тоже наследник контекст, но у которой есть </a:t>
            </a:r>
            <a:r>
              <a:rPr b="1" lang="ru-RU">
                <a:solidFill>
                  <a:schemeClr val="dk1"/>
                </a:solidFill>
              </a:rPr>
              <a:t>Window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При помощи контекста мы можем получать не только ресурсы приложения, но и уведомлять систему, что надо запустить какое-то приложение, сервис, разослать сообщение.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4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Context</a:t>
            </a:r>
            <a:endParaRPr/>
          </a:p>
        </p:txBody>
      </p:sp>
      <p:sp>
        <p:nvSpPr>
          <p:cNvPr id="489" name="Google Shape;489;p4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/>
              <a:t>Кратко</a:t>
            </a:r>
            <a:endParaRPr/>
          </a:p>
        </p:txBody>
      </p:sp>
      <p:sp>
        <p:nvSpPr>
          <p:cNvPr id="275" name="Google Shape;275;p22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помним?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Баллы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Этапы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… что-то про Android?:(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Что успели сделать?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Android Studio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Команды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Проекты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GitHub?</a:t>
            </a:r>
            <a:endParaRPr/>
          </a:p>
        </p:txBody>
      </p: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652" y="4168125"/>
            <a:ext cx="5437275" cy="20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9"/>
          <p:cNvSpPr txBox="1"/>
          <p:nvPr>
            <p:ph idx="2" type="body"/>
          </p:nvPr>
        </p:nvSpPr>
        <p:spPr>
          <a:xfrm>
            <a:off x="972669" y="6305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мобильной верстке не измеряют в пикселях</a:t>
            </a:r>
            <a:endParaRPr/>
          </a:p>
        </p:txBody>
      </p:sp>
      <p:sp>
        <p:nvSpPr>
          <p:cNvPr id="496" name="Google Shape;496;p4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7" name="Google Shape;497;p49"/>
          <p:cNvSpPr txBox="1"/>
          <p:nvPr/>
        </p:nvSpPr>
        <p:spPr>
          <a:xfrm>
            <a:off x="972675" y="1610450"/>
            <a:ext cx="47973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dp </a:t>
            </a: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device independent pixels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sp </a:t>
            </a: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scale independent pixels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mm </a:t>
            </a: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– миллиметр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</a:t>
            </a: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– дюйм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pt </a:t>
            </a: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- 1/72 дюйма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dpi </a:t>
            </a: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dots per inch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px </a:t>
            </a: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</a:t>
            </a: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dp </a:t>
            </a: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* (</a:t>
            </a: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dpi</a:t>
            </a: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/ </a:t>
            </a:r>
            <a:r>
              <a:rPr b="1"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160</a:t>
            </a: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8" name="Google Shape;4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650" y="1454325"/>
            <a:ext cx="5437275" cy="29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Еще немного примеров про плотность</a:t>
            </a:r>
            <a:endParaRPr/>
          </a:p>
        </p:txBody>
      </p:sp>
      <p:sp>
        <p:nvSpPr>
          <p:cNvPr id="504" name="Google Shape;504;p5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675" y="4096400"/>
            <a:ext cx="5153249" cy="216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675" y="1612419"/>
            <a:ext cx="5153243" cy="234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025" y="2343412"/>
            <a:ext cx="5620651" cy="27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"/>
          <p:cNvSpPr txBox="1"/>
          <p:nvPr>
            <p:ph idx="1" type="body"/>
          </p:nvPr>
        </p:nvSpPr>
        <p:spPr>
          <a:xfrm>
            <a:off x="982575" y="1978550"/>
            <a:ext cx="55680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Version </a:t>
            </a:r>
            <a:r>
              <a:rPr lang="ru-RU"/>
              <a:t>- минимальная версия API (-v24)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Locale </a:t>
            </a:r>
            <a:r>
              <a:rPr lang="ru-RU"/>
              <a:t>- язык (-ru)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Keyboard </a:t>
            </a:r>
            <a:r>
              <a:rPr lang="ru-RU"/>
              <a:t>- софтверная, физическая (-soft)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Orientation </a:t>
            </a:r>
            <a:r>
              <a:rPr lang="ru-RU"/>
              <a:t>- положение устройства (-portrait)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Ratio </a:t>
            </a:r>
            <a:r>
              <a:rPr lang="ru-RU"/>
              <a:t>- вытянутый телефон (-long)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Density </a:t>
            </a:r>
            <a:r>
              <a:rPr lang="ru-RU"/>
              <a:t>- плотность точек (-xhdpi)</a:t>
            </a:r>
            <a:endParaRPr/>
          </a:p>
        </p:txBody>
      </p:sp>
      <p:sp>
        <p:nvSpPr>
          <p:cNvPr id="513" name="Google Shape;513;p5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Q</a:t>
            </a:r>
            <a:r>
              <a:rPr lang="ru-RU"/>
              <a:t>ualifiers</a:t>
            </a:r>
            <a:endParaRPr/>
          </a:p>
        </p:txBody>
      </p:sp>
      <p:sp>
        <p:nvSpPr>
          <p:cNvPr id="514" name="Google Shape;514;p5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15" name="Google Shape;5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425" y="368375"/>
            <a:ext cx="4520575" cy="61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"/>
          <p:cNvSpPr txBox="1"/>
          <p:nvPr>
            <p:ph idx="1" type="body"/>
          </p:nvPr>
        </p:nvSpPr>
        <p:spPr>
          <a:xfrm>
            <a:off x="982575" y="1978550"/>
            <a:ext cx="69807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Когда в коде и в верстке хранятся ссылки на значения, а не сами значения - тогда их можно легко подменять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Из-за этого, папка с ресурсами </a:t>
            </a:r>
            <a:r>
              <a:rPr lang="ru-RU"/>
              <a:t>разрастается</a:t>
            </a:r>
            <a:r>
              <a:rPr lang="ru-RU"/>
              <a:t>, но поддержка проекта упрощается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Чтобы уменьшить вес приложения, стараемся не использовать растровые изображения. Но, </a:t>
            </a:r>
            <a:r>
              <a:rPr lang="ru-RU"/>
              <a:t>векторные</a:t>
            </a:r>
            <a:r>
              <a:rPr lang="ru-RU"/>
              <a:t> изображения не могут повторить качество растровых сложных изображений.</a:t>
            </a:r>
            <a:endParaRPr/>
          </a:p>
        </p:txBody>
      </p:sp>
      <p:sp>
        <p:nvSpPr>
          <p:cNvPr id="521" name="Google Shape;521;p52"/>
          <p:cNvSpPr txBox="1"/>
          <p:nvPr>
            <p:ph idx="2" type="body"/>
          </p:nvPr>
        </p:nvSpPr>
        <p:spPr>
          <a:xfrm>
            <a:off x="982573" y="788625"/>
            <a:ext cx="5775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Пример ресурсов в проекте</a:t>
            </a:r>
            <a:endParaRPr/>
          </a:p>
        </p:txBody>
      </p:sp>
      <p:sp>
        <p:nvSpPr>
          <p:cNvPr id="522" name="Google Shape;522;p5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850" y="788625"/>
            <a:ext cx="3244336" cy="562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/>
          <p:nvPr>
            <p:ph idx="1" type="body"/>
          </p:nvPr>
        </p:nvSpPr>
        <p:spPr>
          <a:xfrm>
            <a:off x="1638300" y="5055855"/>
            <a:ext cx="5799600" cy="4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Точнее, </a:t>
            </a:r>
            <a:r>
              <a:rPr lang="ru-RU"/>
              <a:t>ViewGroup для всех видов списков</a:t>
            </a:r>
            <a:endParaRPr/>
          </a:p>
        </p:txBody>
      </p:sp>
      <p:sp>
        <p:nvSpPr>
          <p:cNvPr id="529" name="Google Shape;529;p53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Списки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4"/>
          <p:cNvSpPr txBox="1"/>
          <p:nvPr>
            <p:ph idx="2" type="body"/>
          </p:nvPr>
        </p:nvSpPr>
        <p:spPr>
          <a:xfrm>
            <a:off x="982575" y="788625"/>
            <a:ext cx="100041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Какую проблему решают ViewGroup для списков?</a:t>
            </a:r>
            <a:endParaRPr/>
          </a:p>
        </p:txBody>
      </p:sp>
      <p:sp>
        <p:nvSpPr>
          <p:cNvPr id="535" name="Google Shape;535;p5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36" name="Google Shape;5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475" y="1814225"/>
            <a:ext cx="6364425" cy="418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3100" y="1814225"/>
            <a:ext cx="3339700" cy="445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5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Разнообразие списков</a:t>
            </a:r>
            <a:endParaRPr/>
          </a:p>
        </p:txBody>
      </p:sp>
      <p:sp>
        <p:nvSpPr>
          <p:cNvPr id="544" name="Google Shape;544;p5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45" name="Google Shape;5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25" y="1612418"/>
            <a:ext cx="2743200" cy="487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201" y="1612425"/>
            <a:ext cx="2743200" cy="487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4275" y="1612425"/>
            <a:ext cx="2926094" cy="48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RecyclerView</a:t>
            </a:r>
            <a:endParaRPr/>
          </a:p>
        </p:txBody>
      </p:sp>
      <p:sp>
        <p:nvSpPr>
          <p:cNvPr id="553" name="Google Shape;553;p5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54" name="Google Shape;5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200" y="618676"/>
            <a:ext cx="6092175" cy="21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238" y="2963826"/>
            <a:ext cx="6210077" cy="3299673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6"/>
          <p:cNvSpPr txBox="1"/>
          <p:nvPr>
            <p:ph idx="1" type="body"/>
          </p:nvPr>
        </p:nvSpPr>
        <p:spPr>
          <a:xfrm>
            <a:off x="982575" y="1612425"/>
            <a:ext cx="4440600" cy="41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Data </a:t>
            </a:r>
            <a:r>
              <a:rPr lang="ru-RU"/>
              <a:t>- данные для отображения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Layout </a:t>
            </a:r>
            <a:r>
              <a:rPr lang="ru-RU"/>
              <a:t>- верстка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ViewHolder</a:t>
            </a:r>
            <a:r>
              <a:rPr lang="ru-RU"/>
              <a:t> - обертка над версткой, элемент списка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Adapter</a:t>
            </a:r>
            <a:r>
              <a:rPr lang="ru-RU"/>
              <a:t> - преобразует данные в отображение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LayoutManager </a:t>
            </a:r>
            <a:r>
              <a:rPr lang="ru-RU"/>
              <a:t>- отвечает за то, как отображать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RecyclerView</a:t>
            </a:r>
            <a:r>
              <a:rPr lang="ru-RU"/>
              <a:t> - </a:t>
            </a:r>
            <a:r>
              <a:rPr b="1" lang="ru-RU"/>
              <a:t>ViewGroup </a:t>
            </a:r>
            <a:r>
              <a:rPr lang="ru-RU"/>
              <a:t>для вывода информации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7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Покодим?</a:t>
            </a:r>
            <a:endParaRPr/>
          </a:p>
        </p:txBody>
      </p:sp>
      <p:sp>
        <p:nvSpPr>
          <p:cNvPr id="562" name="Google Shape;562;p5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Добавим зависимости в app-level-build.gradle</a:t>
            </a:r>
            <a:endParaRPr/>
          </a:p>
        </p:txBody>
      </p:sp>
      <p:sp>
        <p:nvSpPr>
          <p:cNvPr id="568" name="Google Shape;568;p5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69" name="Google Shape;5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138" y="3010150"/>
            <a:ext cx="53244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2700" y="1500475"/>
            <a:ext cx="264795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/>
              <a:t>Activity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/>
              <a:t>View</a:t>
            </a:r>
            <a:r>
              <a:rPr lang="ru-RU"/>
              <a:t>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/>
              <a:t>Resources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rabicPeriod"/>
            </a:pPr>
            <a:r>
              <a:rPr lang="ru-RU"/>
              <a:t>RecyclerView</a:t>
            </a:r>
            <a:endParaRPr/>
          </a:p>
        </p:txBody>
      </p:sp>
      <p:sp>
        <p:nvSpPr>
          <p:cNvPr id="283" name="Google Shape;283;p23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Данные</a:t>
            </a:r>
            <a:endParaRPr/>
          </a:p>
        </p:txBody>
      </p:sp>
      <p:sp>
        <p:nvSpPr>
          <p:cNvPr id="576" name="Google Shape;576;p5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77" name="Google Shape;577;p59"/>
          <p:cNvSpPr txBox="1"/>
          <p:nvPr/>
        </p:nvSpPr>
        <p:spPr>
          <a:xfrm>
            <a:off x="982575" y="2812546"/>
            <a:ext cx="5632800" cy="20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Droid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final int </a:t>
            </a:r>
            <a:r>
              <a:rPr lang="ru-RU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STATE_REMOVED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ru-RU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final int </a:t>
            </a:r>
            <a:r>
              <a:rPr lang="ru-RU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STATE_NEW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ru-RU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name;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int state;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8" name="Google Shape;5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75" y="1612425"/>
            <a:ext cx="2313975" cy="11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613" y="1202906"/>
            <a:ext cx="2245386" cy="187115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9"/>
          <p:cNvSpPr txBox="1"/>
          <p:nvPr/>
        </p:nvSpPr>
        <p:spPr>
          <a:xfrm>
            <a:off x="6756625" y="2812550"/>
            <a:ext cx="422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Droid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name: </a:t>
            </a:r>
            <a:r>
              <a:rPr lang="ru-RU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state: Int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companion object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 </a:t>
            </a:r>
            <a:r>
              <a:rPr lang="ru-RU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STATE_REMOVED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ru-RU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 </a:t>
            </a:r>
            <a:r>
              <a:rPr lang="ru-RU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STATE_NEW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ru-RU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0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Немножко самостоятельной работы - создать список объектов </a:t>
            </a:r>
            <a:r>
              <a:rPr b="1" lang="ru-RU"/>
              <a:t>Droid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Надо будет сгенерить им имена (можно использовать позицию элемента в списке)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Надо будет сгенерить им state (Можно использовать класс Random)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Давайте обсудим идеи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700"/>
              <a:t>* </a:t>
            </a:r>
            <a:r>
              <a:rPr lang="ru-RU" sz="1700"/>
              <a:t>Для подсказки можно смотреть в GitHub проект</a:t>
            </a:r>
            <a:endParaRPr sz="1700"/>
          </a:p>
        </p:txBody>
      </p:sp>
      <p:sp>
        <p:nvSpPr>
          <p:cNvPr id="586" name="Google Shape;586;p6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Инициализируем</a:t>
            </a:r>
            <a:endParaRPr/>
          </a:p>
        </p:txBody>
      </p:sp>
      <p:sp>
        <p:nvSpPr>
          <p:cNvPr id="587" name="Google Shape;587;p6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1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LayoutManager</a:t>
            </a:r>
            <a:endParaRPr/>
          </a:p>
        </p:txBody>
      </p:sp>
      <p:sp>
        <p:nvSpPr>
          <p:cNvPr id="594" name="Google Shape;594;p6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95" name="Google Shape;5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475" y="1750625"/>
            <a:ext cx="8956501" cy="41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88" y="3376956"/>
            <a:ext cx="2245386" cy="187115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2"/>
          <p:cNvSpPr txBox="1"/>
          <p:nvPr>
            <p:ph idx="1" type="body"/>
          </p:nvPr>
        </p:nvSpPr>
        <p:spPr>
          <a:xfrm>
            <a:off x="917250" y="2724975"/>
            <a:ext cx="10727400" cy="105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LinearLayoutManager linearLayoutManager =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LinearLayoutManager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(getBaseContext(), RecyclerView.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VERTICAL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GridLayoutManager gridLayoutManager =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GridLayoutManager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(getBaseContext(), 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RecyclerView.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VERTICAL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StaggeredGridLayoutManager stagLayoutManager =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StaggeredGridLayoutManager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RecyclerView.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VERTICAL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02" name="Google Shape;602;p6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LayoutManager в коде</a:t>
            </a:r>
            <a:endParaRPr/>
          </a:p>
        </p:txBody>
      </p:sp>
      <p:sp>
        <p:nvSpPr>
          <p:cNvPr id="603" name="Google Shape;603;p6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04" name="Google Shape;604;p62"/>
          <p:cNvSpPr txBox="1"/>
          <p:nvPr/>
        </p:nvSpPr>
        <p:spPr>
          <a:xfrm>
            <a:off x="982575" y="4669750"/>
            <a:ext cx="93399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val linearLayoutManager = LinearLayoutManager(baseContext, RecyclerView.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VERTICAL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val gridLayoutManager = GridLayoutManager(baseContext, 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RecyclerView.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VERTICAL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val stagLayoutManager = StaggeredGridLayoutManager(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RecyclerView.</a:t>
            </a:r>
            <a:r>
              <a:rPr lang="ru-RU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VERTICAL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5" name="Google Shape;60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700" y="1612425"/>
            <a:ext cx="2313975" cy="11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Верстка экрана</a:t>
            </a:r>
            <a:endParaRPr/>
          </a:p>
        </p:txBody>
      </p:sp>
      <p:sp>
        <p:nvSpPr>
          <p:cNvPr id="611" name="Google Shape;611;p6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2" name="Google Shape;612;p63"/>
          <p:cNvSpPr txBox="1"/>
          <p:nvPr/>
        </p:nvSpPr>
        <p:spPr>
          <a:xfrm>
            <a:off x="982575" y="1660850"/>
            <a:ext cx="7433700" cy="4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Roboto Mono"/>
                <a:ea typeface="Roboto Mono"/>
                <a:cs typeface="Roboto Mono"/>
                <a:sym typeface="Roboto Mono"/>
              </a:rPr>
              <a:t>Поправим файл </a:t>
            </a:r>
            <a:r>
              <a:rPr b="1" lang="ru-RU" sz="1500">
                <a:latin typeface="Roboto Mono"/>
                <a:ea typeface="Roboto Mono"/>
                <a:cs typeface="Roboto Mono"/>
                <a:sym typeface="Roboto Mono"/>
              </a:rPr>
              <a:t>activity_main.xml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&lt;?xml version="1.0" encoding="utf-8"?&gt;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androidx.recyclerview.widget.RecyclerView</a:t>
            </a:r>
            <a:endParaRPr sz="15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xmlns:android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http://schemas.android.com/apk/res/android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5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xmlns:tools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http://schemas.android.com/tools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5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android:id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@+id/recycler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5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5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5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tools:context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5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*нам понадобится </a:t>
            </a:r>
            <a:r>
              <a:rPr b="1"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android:id</a:t>
            </a: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,чтобы обратиться к этому элементу из кода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3" name="Google Shape;6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275" y="853494"/>
            <a:ext cx="3394025" cy="494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Верстка элемента RecyclerView</a:t>
            </a:r>
            <a:endParaRPr/>
          </a:p>
        </p:txBody>
      </p:sp>
      <p:sp>
        <p:nvSpPr>
          <p:cNvPr id="619" name="Google Shape;619;p6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20" name="Google Shape;6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75" y="2366950"/>
            <a:ext cx="6021826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4"/>
          <p:cNvSpPr txBox="1"/>
          <p:nvPr/>
        </p:nvSpPr>
        <p:spPr>
          <a:xfrm>
            <a:off x="7501800" y="349800"/>
            <a:ext cx="4590600" cy="6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&lt;?xml version="1.0" encoding="utf-8"?&gt;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RelativeLayout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xmlns:android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http://schemas.android.com/apk/res/android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xmlns:tools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http://schemas.android.com/tools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android:id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@+id/item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56dp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android:background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#f1f1f1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tools:context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android:id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@+id/image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56dp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tools:src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#000000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TextView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android:id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@+id/name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android:layout_toEndOf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@id/image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android:gravity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center_vertical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android:padding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8dp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tools:text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Random Name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RelativeLayout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963" y="5414700"/>
            <a:ext cx="2313975" cy="11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ViewHolder</a:t>
            </a:r>
            <a:endParaRPr/>
          </a:p>
        </p:txBody>
      </p:sp>
      <p:sp>
        <p:nvSpPr>
          <p:cNvPr id="628" name="Google Shape;628;p6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29" name="Google Shape;629;p65"/>
          <p:cNvSpPr txBox="1"/>
          <p:nvPr/>
        </p:nvSpPr>
        <p:spPr>
          <a:xfrm>
            <a:off x="6430000" y="1612425"/>
            <a:ext cx="4926900" cy="3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DroidViewHolder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(itemView: View): RecyclerView.ViewHolder(itemView) {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 name: TextView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 image: ImageView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init {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name = itemView.findViewById(</a:t>
            </a:r>
            <a:r>
              <a:rPr lang="ru-RU" sz="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.id.name)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 = itemView.findViewById(</a:t>
            </a:r>
            <a:r>
              <a:rPr lang="ru-RU" sz="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.id.image)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fun bind(item: Droid) {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name.text = item.name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val colorResId = when (item.state) {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Droid.</a:t>
            </a:r>
            <a:r>
              <a:rPr lang="ru-RU" sz="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STATE_REMOVED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ru-RU" sz="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.color.color_red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Droid.</a:t>
            </a:r>
            <a:r>
              <a:rPr lang="ru-RU" sz="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STATE_NEW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ru-RU" sz="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.color.color_green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ru-RU" sz="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.color.color_black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image.setImageResource(colorResId)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0" name="Google Shape;630;p65"/>
          <p:cNvSpPr txBox="1"/>
          <p:nvPr/>
        </p:nvSpPr>
        <p:spPr>
          <a:xfrm>
            <a:off x="783500" y="1612425"/>
            <a:ext cx="49269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DroidViewHolder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RecyclerView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ViewHolder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final TextView mName;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final ImageView mImage;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DroidViewHolder(View itemView, IListener listener)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(itemView);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mName = itemView.findViewById(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.id.name);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mImage = itemView.findViewById(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.id.image);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bind(Droid item)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mName.setText(item.name);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(item.state)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Droid.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STATE_REMOVED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mImage.setImageResource(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.color.color_red);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Droid.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STATE_NEW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mImage.setImageResource(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.color.color_green);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mImage.setImageResource(</a:t>
            </a:r>
            <a:r>
              <a:rPr lang="ru-RU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.color.color_black);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0750" y="4986856"/>
            <a:ext cx="2245386" cy="187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00" y="3633181"/>
            <a:ext cx="2245386" cy="187115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Adapter</a:t>
            </a:r>
            <a:endParaRPr/>
          </a:p>
        </p:txBody>
      </p:sp>
      <p:sp>
        <p:nvSpPr>
          <p:cNvPr id="638" name="Google Shape;638;p6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39" name="Google Shape;639;p66"/>
          <p:cNvSpPr txBox="1"/>
          <p:nvPr/>
        </p:nvSpPr>
        <p:spPr>
          <a:xfrm>
            <a:off x="477800" y="1612425"/>
            <a:ext cx="62310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DroidAdapter(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List&lt;Droid&gt;): RecyclerView.Adapter&lt;DroidViewHolder&gt;()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onCreateViewHolder(parent: ViewGroup, viewType: Int): DroidViewHolder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inflater = LayoutInflater.from(parent.context)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layout = inflater.inflate(R.layout.item_droid, parent,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DroidViewHolder(layout)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onBindViewHolder(holder: DroidViewHolder, position: Int)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item =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[position]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holder.bind(item)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getItemCount(): Int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.size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0" name="Google Shape;640;p66"/>
          <p:cNvSpPr txBox="1"/>
          <p:nvPr/>
        </p:nvSpPr>
        <p:spPr>
          <a:xfrm>
            <a:off x="5812575" y="2568025"/>
            <a:ext cx="62310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DroidAdapter extends RecyclerView.Adapter&lt;DroidViewHolder&gt;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List&lt;Droid&gt; mData;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DroidAdapter(List&lt;Droid&gt;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mData =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@NonNull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DroidViewHolder onCreateViewHolder(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@NonNull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ViewGroup parent, int viewType)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LayoutInflater inflater = LayoutInflater.from(parent.getContext());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View layout = inflater.inflate(R.layout.item_droid, parent,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new DroidViewHolder(layout);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onBindViewHolder(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@NonNull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DroidViewHolder holder, int position)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 item = mData.get(position);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holder.bind(item);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int getItemCount()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mData.size();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1" name="Google Shape;64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5863" y="1411050"/>
            <a:ext cx="2313975" cy="11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Анимация за счет ItemAnimator-а</a:t>
            </a:r>
            <a:endParaRPr/>
          </a:p>
        </p:txBody>
      </p:sp>
      <p:sp>
        <p:nvSpPr>
          <p:cNvPr id="647" name="Google Shape;647;p6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48" name="Google Shape;6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176" y="1612425"/>
            <a:ext cx="2687392" cy="42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8924" y="1612412"/>
            <a:ext cx="2687400" cy="424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974" y="1612425"/>
            <a:ext cx="2899554" cy="42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Соединяем компоненты</a:t>
            </a:r>
            <a:endParaRPr/>
          </a:p>
        </p:txBody>
      </p:sp>
      <p:sp>
        <p:nvSpPr>
          <p:cNvPr id="656" name="Google Shape;656;p6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57" name="Google Shape;657;p68"/>
          <p:cNvSpPr txBox="1"/>
          <p:nvPr/>
        </p:nvSpPr>
        <p:spPr>
          <a:xfrm>
            <a:off x="746525" y="2060375"/>
            <a:ext cx="52257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onCreate(savedInstanceState: Bundle?)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setContentView(R.layout.activity_main)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initializeData()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findViewById&lt;RecyclerView&gt;(R.id.recycler).apply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layoutManager = LinearLayoutManager(context)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adapter = DroidAdapter(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8" name="Google Shape;6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963" y="4090775"/>
            <a:ext cx="2313975" cy="11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250" y="3733694"/>
            <a:ext cx="2245386" cy="187115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8"/>
          <p:cNvSpPr txBox="1"/>
          <p:nvPr/>
        </p:nvSpPr>
        <p:spPr>
          <a:xfrm>
            <a:off x="5862650" y="2060375"/>
            <a:ext cx="582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onCreate(Bundle savedInstanceState)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setContentView(R.layout.activity_main);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List&lt;Droid&gt;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initializeData();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RecyclerView recycler = findViewById(R.id.recycler);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recycler.setLayoutManager(new LinearLayoutManager(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recycler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.getContext()));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recycler.setAdapter(new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DroidAdapter(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Когда говорят про пользовательский интерфейс, то без него никуда</a:t>
            </a:r>
            <a:endParaRPr/>
          </a:p>
        </p:txBody>
      </p:sp>
      <p:sp>
        <p:nvSpPr>
          <p:cNvPr id="289" name="Google Shape;289;p24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Компонент Activity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получилось?</a:t>
            </a:r>
            <a:endParaRPr/>
          </a:p>
        </p:txBody>
      </p:sp>
      <p:sp>
        <p:nvSpPr>
          <p:cNvPr id="666" name="Google Shape;666;p6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67" name="Google Shape;6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071" y="958606"/>
            <a:ext cx="2403624" cy="494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494" y="2251781"/>
            <a:ext cx="4839655" cy="235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0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Ждем ваши отзывы</a:t>
            </a:r>
            <a:endParaRPr/>
          </a:p>
        </p:txBody>
      </p:sp>
      <p:sp>
        <p:nvSpPr>
          <p:cNvPr id="674" name="Google Shape;674;p7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Еще есть время </a:t>
            </a:r>
            <a:r>
              <a:rPr lang="ru-RU"/>
              <a:t>подготовиться</a:t>
            </a:r>
            <a:endParaRPr/>
          </a:p>
        </p:txBody>
      </p:sp>
      <p:sp>
        <p:nvSpPr>
          <p:cNvPr id="295" name="Google Shape;295;p2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75" y="2013625"/>
            <a:ext cx="4948750" cy="3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775" y="2012699"/>
            <a:ext cx="4948751" cy="330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idx="1" type="body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Текст</a:t>
            </a:r>
            <a:endParaRPr/>
          </a:p>
        </p:txBody>
      </p:sp>
      <p:sp>
        <p:nvSpPr>
          <p:cNvPr id="303" name="Google Shape;303;p26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Помните эту картинку?</a:t>
            </a:r>
            <a:endParaRPr/>
          </a:p>
        </p:txBody>
      </p:sp>
      <p:pic>
        <p:nvPicPr>
          <p:cNvPr id="304" name="Google Shape;3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938" y="1440526"/>
            <a:ext cx="9817573" cy="49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idx="1" type="body"/>
          </p:nvPr>
        </p:nvSpPr>
        <p:spPr>
          <a:xfrm>
            <a:off x="982568" y="1978550"/>
            <a:ext cx="97263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rPr lang="ru-RU"/>
              <a:t>Текст</a:t>
            </a:r>
            <a:endParaRPr/>
          </a:p>
        </p:txBody>
      </p:sp>
      <p:sp>
        <p:nvSpPr>
          <p:cNvPr id="311" name="Google Shape;311;p2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Рождение Activity</a:t>
            </a:r>
            <a:endParaRPr/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100" y="1463350"/>
            <a:ext cx="9500776" cy="50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469" y="788625"/>
            <a:ext cx="4300556" cy="55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 txBox="1"/>
          <p:nvPr>
            <p:ph idx="1" type="body"/>
          </p:nvPr>
        </p:nvSpPr>
        <p:spPr>
          <a:xfrm>
            <a:off x="982579" y="1978550"/>
            <a:ext cx="62511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onCreate(Bundle savedState)</a:t>
            </a:r>
            <a:r>
              <a:rPr lang="ru-RU"/>
              <a:t> - Инициализируемся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onStart</a:t>
            </a:r>
            <a:r>
              <a:rPr b="1" lang="ru-RU">
                <a:solidFill>
                  <a:schemeClr val="dk1"/>
                </a:solidFill>
              </a:rPr>
              <a:t>()</a:t>
            </a:r>
            <a:r>
              <a:rPr lang="ru-RU">
                <a:solidFill>
                  <a:schemeClr val="dk1"/>
                </a:solidFill>
              </a:rPr>
              <a:t> - Подготовка к отображению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onResume()</a:t>
            </a:r>
            <a:r>
              <a:rPr lang="ru-RU">
                <a:solidFill>
                  <a:schemeClr val="dk1"/>
                </a:solidFill>
              </a:rPr>
              <a:t> - Можно взаимодействовать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… PROFIT!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onSaveInstanceState(Bundle outState)</a:t>
            </a:r>
            <a:r>
              <a:rPr lang="ru-RU">
                <a:solidFill>
                  <a:schemeClr val="dk1"/>
                </a:solidFill>
              </a:rPr>
              <a:t> - Сохраняемся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onPause()</a:t>
            </a:r>
            <a:r>
              <a:rPr lang="ru-RU">
                <a:solidFill>
                  <a:schemeClr val="dk1"/>
                </a:solidFill>
              </a:rPr>
              <a:t> - Потеряли фокус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onStop()</a:t>
            </a:r>
            <a:r>
              <a:rPr lang="ru-RU">
                <a:solidFill>
                  <a:schemeClr val="dk1"/>
                </a:solidFill>
              </a:rPr>
              <a:t> - Невидимы для пользователя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onDestroy()</a:t>
            </a:r>
            <a:r>
              <a:rPr lang="ru-RU">
                <a:solidFill>
                  <a:schemeClr val="dk1"/>
                </a:solidFill>
              </a:rPr>
              <a:t> - Пока-пока!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У интерфейса есть жизненный цикл</a:t>
            </a:r>
            <a:endParaRPr/>
          </a:p>
        </p:txBody>
      </p:sp>
      <p:sp>
        <p:nvSpPr>
          <p:cNvPr id="321" name="Google Shape;321;p2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